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60" r:id="rId6"/>
    <p:sldId id="283" r:id="rId7"/>
    <p:sldId id="263" r:id="rId8"/>
    <p:sldId id="284" r:id="rId9"/>
    <p:sldId id="266" r:id="rId10"/>
    <p:sldId id="285" r:id="rId11"/>
    <p:sldId id="269" r:id="rId12"/>
    <p:sldId id="272" r:id="rId13"/>
    <p:sldId id="279" r:id="rId14"/>
    <p:sldId id="280" r:id="rId15"/>
    <p:sldId id="281" r:id="rId16"/>
    <p:sldId id="282" r:id="rId17"/>
    <p:sldId id="273" r:id="rId18"/>
    <p:sldId id="274" r:id="rId19"/>
    <p:sldId id="275" r:id="rId20"/>
    <p:sldId id="276" r:id="rId21"/>
    <p:sldId id="278" r:id="rId22"/>
    <p:sldId id="28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07" autoAdjust="0"/>
    <p:restoredTop sz="99510" autoAdjust="0"/>
  </p:normalViewPr>
  <p:slideViewPr>
    <p:cSldViewPr snapToGrid="0">
      <p:cViewPr varScale="1">
        <p:scale>
          <a:sx n="82" d="100"/>
          <a:sy n="82" d="100"/>
        </p:scale>
        <p:origin x="778" y="72"/>
      </p:cViewPr>
      <p:guideLst>
        <p:guide orient="horz" pos="2160"/>
        <p:guide pos="3840"/>
      </p:guideLst>
    </p:cSldViewPr>
  </p:slideViewPr>
  <p:outlineViewPr>
    <p:cViewPr>
      <p:scale>
        <a:sx n="33" d="100"/>
        <a:sy n="33" d="100"/>
      </p:scale>
      <p:origin x="0" y="2660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819309-77D4-4E95-8710-10B9F6DDAA92}" type="datetimeFigureOut">
              <a:rPr lang="en-IN" smtClean="0"/>
              <a:t>30-06-2020</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4478A0-4675-4022-8F83-CD2569B05852}" type="slidenum">
              <a:rPr lang="en-IN" smtClean="0"/>
              <a:t>‹#›</a:t>
            </a:fld>
            <a:endParaRPr lang="en-IN"/>
          </a:p>
        </p:txBody>
      </p:sp>
    </p:spTree>
    <p:extLst>
      <p:ext uri="{BB962C8B-B14F-4D97-AF65-F5344CB8AC3E}">
        <p14:creationId xmlns:p14="http://schemas.microsoft.com/office/powerpoint/2010/main" val="3866912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C4478A0-4675-4022-8F83-CD2569B05852}" type="slidenum">
              <a:rPr lang="en-IN" smtClean="0"/>
              <a:t>20</a:t>
            </a:fld>
            <a:endParaRPr lang="en-IN"/>
          </a:p>
        </p:txBody>
      </p:sp>
    </p:spTree>
    <p:extLst>
      <p:ext uri="{BB962C8B-B14F-4D97-AF65-F5344CB8AC3E}">
        <p14:creationId xmlns:p14="http://schemas.microsoft.com/office/powerpoint/2010/main" val="1957419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850DE8-CCB6-48F5-9A50-5F37D181983A}" type="datetimeFigureOut">
              <a:rPr lang="en-IN" smtClean="0"/>
              <a:t>30-06-2020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2084283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50DE8-CCB6-48F5-9A50-5F37D181983A}" type="datetimeFigureOut">
              <a:rPr lang="en-IN" smtClean="0"/>
              <a:t>30-06-2020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240632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50DE8-CCB6-48F5-9A50-5F37D181983A}" type="datetimeFigureOut">
              <a:rPr lang="en-IN" smtClean="0"/>
              <a:t>30-06-2020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A2B58A-50DD-4D6F-8D91-4B6A3B768BF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20307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50DE8-CCB6-48F5-9A50-5F37D181983A}" type="datetimeFigureOut">
              <a:rPr lang="en-IN" smtClean="0"/>
              <a:t>30-06-2020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3124540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50DE8-CCB6-48F5-9A50-5F37D181983A}" type="datetimeFigureOut">
              <a:rPr lang="en-IN" smtClean="0"/>
              <a:t>30-06-2020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A2B58A-50DD-4D6F-8D91-4B6A3B768BF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20926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50DE8-CCB6-48F5-9A50-5F37D181983A}" type="datetimeFigureOut">
              <a:rPr lang="en-IN" smtClean="0"/>
              <a:t>30-06-2020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2101734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850DE8-CCB6-48F5-9A50-5F37D181983A}" type="datetimeFigureOut">
              <a:rPr lang="en-IN" smtClean="0"/>
              <a:t>30-06-2020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1719702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850DE8-CCB6-48F5-9A50-5F37D181983A}" type="datetimeFigureOut">
              <a:rPr lang="en-IN" smtClean="0"/>
              <a:t>30-06-2020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124771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850DE8-CCB6-48F5-9A50-5F37D181983A}" type="datetimeFigureOut">
              <a:rPr lang="en-IN" smtClean="0"/>
              <a:t>30-06-2020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1412495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50DE8-CCB6-48F5-9A50-5F37D181983A}" type="datetimeFigureOut">
              <a:rPr lang="en-IN" smtClean="0"/>
              <a:t>30-06-2020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288398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850DE8-CCB6-48F5-9A50-5F37D181983A}" type="datetimeFigureOut">
              <a:rPr lang="en-IN" smtClean="0"/>
              <a:t>30-06-2020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124393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850DE8-CCB6-48F5-9A50-5F37D181983A}" type="datetimeFigureOut">
              <a:rPr lang="en-IN" smtClean="0"/>
              <a:t>30-06-2020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3975581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850DE8-CCB6-48F5-9A50-5F37D181983A}" type="datetimeFigureOut">
              <a:rPr lang="en-IN" smtClean="0"/>
              <a:t>30-06-2020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231854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50DE8-CCB6-48F5-9A50-5F37D181983A}" type="datetimeFigureOut">
              <a:rPr lang="en-IN" smtClean="0"/>
              <a:t>30-06-2020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342492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850DE8-CCB6-48F5-9A50-5F37D181983A}" type="datetimeFigureOut">
              <a:rPr lang="en-IN" smtClean="0"/>
              <a:t>30-06-2020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29719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850DE8-CCB6-48F5-9A50-5F37D181983A}" type="datetimeFigureOut">
              <a:rPr lang="en-IN" smtClean="0"/>
              <a:t>30-06-2020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A2B58A-50DD-4D6F-8D91-4B6A3B768BFA}" type="slidenum">
              <a:rPr lang="en-IN" smtClean="0"/>
              <a:t>‹#›</a:t>
            </a:fld>
            <a:endParaRPr lang="en-IN"/>
          </a:p>
        </p:txBody>
      </p:sp>
    </p:spTree>
    <p:extLst>
      <p:ext uri="{BB962C8B-B14F-4D97-AF65-F5344CB8AC3E}">
        <p14:creationId xmlns:p14="http://schemas.microsoft.com/office/powerpoint/2010/main" val="1177621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B850DE8-CCB6-48F5-9A50-5F37D181983A}" type="datetimeFigureOut">
              <a:rPr lang="en-IN" smtClean="0"/>
              <a:t>30-06-2020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AA2B58A-50DD-4D6F-8D91-4B6A3B768BFA}" type="slidenum">
              <a:rPr lang="en-IN" smtClean="0"/>
              <a:t>‹#›</a:t>
            </a:fld>
            <a:endParaRPr lang="en-IN"/>
          </a:p>
        </p:txBody>
      </p:sp>
    </p:spTree>
    <p:extLst>
      <p:ext uri="{BB962C8B-B14F-4D97-AF65-F5344CB8AC3E}">
        <p14:creationId xmlns:p14="http://schemas.microsoft.com/office/powerpoint/2010/main" val="3121731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20A2-FCAA-4B53-AF16-8FE82B9256E5}"/>
              </a:ext>
            </a:extLst>
          </p:cNvPr>
          <p:cNvSpPr>
            <a:spLocks noGrp="1"/>
          </p:cNvSpPr>
          <p:nvPr>
            <p:ph type="ctrTitle"/>
          </p:nvPr>
        </p:nvSpPr>
        <p:spPr>
          <a:xfrm>
            <a:off x="1507067" y="2605849"/>
            <a:ext cx="7766936" cy="1646302"/>
          </a:xfrm>
        </p:spPr>
        <p:txBody>
          <a:bodyPr/>
          <a:lstStyle/>
          <a:p>
            <a:r>
              <a:rPr lang="en-IN" dirty="0"/>
              <a:t>Document Scanner using Various Edge Detection Techniques</a:t>
            </a:r>
            <a:br>
              <a:rPr lang="en-IN" dirty="0"/>
            </a:br>
            <a:r>
              <a:rPr lang="en-IN" sz="4000" dirty="0"/>
              <a:t>Mini - Project </a:t>
            </a:r>
            <a:endParaRPr lang="en-IN" dirty="0"/>
          </a:p>
        </p:txBody>
      </p:sp>
      <p:sp>
        <p:nvSpPr>
          <p:cNvPr id="3" name="Subtitle 2">
            <a:extLst>
              <a:ext uri="{FF2B5EF4-FFF2-40B4-BE49-F238E27FC236}">
                <a16:creationId xmlns:a16="http://schemas.microsoft.com/office/drawing/2014/main" id="{FDED13B2-00A2-4C5D-A21C-22FA4C9D6481}"/>
              </a:ext>
            </a:extLst>
          </p:cNvPr>
          <p:cNvSpPr>
            <a:spLocks noGrp="1"/>
          </p:cNvSpPr>
          <p:nvPr>
            <p:ph type="subTitle" idx="1"/>
          </p:nvPr>
        </p:nvSpPr>
        <p:spPr>
          <a:xfrm>
            <a:off x="1507067" y="4536025"/>
            <a:ext cx="7766936" cy="1096899"/>
          </a:xfrm>
        </p:spPr>
        <p:txBody>
          <a:bodyPr/>
          <a:lstStyle/>
          <a:p>
            <a:r>
              <a:rPr lang="en-IN" dirty="0"/>
              <a:t>Aman Kumar	  201911018</a:t>
            </a:r>
          </a:p>
          <a:p>
            <a:r>
              <a:rPr lang="en-IN" dirty="0"/>
              <a:t>Harsh Vardhan Singh	201911022</a:t>
            </a:r>
          </a:p>
        </p:txBody>
      </p:sp>
    </p:spTree>
    <p:extLst>
      <p:ext uri="{BB962C8B-B14F-4D97-AF65-F5344CB8AC3E}">
        <p14:creationId xmlns:p14="http://schemas.microsoft.com/office/powerpoint/2010/main" val="2649045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586D58-2AB0-4EFE-B75C-761CB20AE378}"/>
              </a:ext>
            </a:extLst>
          </p:cNvPr>
          <p:cNvSpPr>
            <a:spLocks noGrp="1"/>
          </p:cNvSpPr>
          <p:nvPr>
            <p:ph type="title"/>
          </p:nvPr>
        </p:nvSpPr>
        <p:spPr/>
        <p:txBody>
          <a:bodyPr/>
          <a:lstStyle/>
          <a:p>
            <a:r>
              <a:rPr lang="en-IN" dirty="0"/>
              <a:t>Working of Laplacian Edge Detector</a:t>
            </a:r>
          </a:p>
        </p:txBody>
      </p:sp>
      <p:sp>
        <p:nvSpPr>
          <p:cNvPr id="10" name="Content Placeholder 9">
            <a:extLst>
              <a:ext uri="{FF2B5EF4-FFF2-40B4-BE49-F238E27FC236}">
                <a16:creationId xmlns:a16="http://schemas.microsoft.com/office/drawing/2014/main" id="{5BB05FB0-798B-4040-89BF-5BF31A604DCA}"/>
              </a:ext>
            </a:extLst>
          </p:cNvPr>
          <p:cNvSpPr>
            <a:spLocks noGrp="1"/>
          </p:cNvSpPr>
          <p:nvPr>
            <p:ph idx="1"/>
          </p:nvPr>
        </p:nvSpPr>
        <p:spPr/>
        <p:txBody>
          <a:bodyPr/>
          <a:lstStyle/>
          <a:p>
            <a:r>
              <a:rPr lang="en-IN" dirty="0"/>
              <a:t>Laplacian is a derivative operator; its uses highlight </a:t>
            </a:r>
            <a:r>
              <a:rPr lang="en-IN" dirty="0" err="1"/>
              <a:t>gray</a:t>
            </a:r>
            <a:r>
              <a:rPr lang="en-IN" dirty="0"/>
              <a:t> level discontinuities in an image and try to deemphasize regions with slowly varying </a:t>
            </a:r>
            <a:r>
              <a:rPr lang="en-IN" dirty="0" err="1"/>
              <a:t>gray</a:t>
            </a:r>
            <a:r>
              <a:rPr lang="en-IN" dirty="0"/>
              <a:t> levels. This operation in result produces such images which have </a:t>
            </a:r>
            <a:r>
              <a:rPr lang="en-IN" dirty="0" err="1"/>
              <a:t>grayish</a:t>
            </a:r>
            <a:r>
              <a:rPr lang="en-IN" dirty="0"/>
              <a:t> edge lines and other discontinuities on a dark background. This produces inward and outward edges in an image</a:t>
            </a:r>
          </a:p>
          <a:p>
            <a:r>
              <a:rPr lang="en-IN" dirty="0"/>
              <a:t>The important thing is how to apply these filters onto image. Remember we can’t apply both the positive and negative Laplacian operator on the same image. we have to apply just one but the thing to remember is that if we apply positive Laplacian operator on the image then we subtract the resultant image from the original image to get the sharpened image. Similarly if we apply negative Laplacian operator then we have to add the resultant image onto original image to get the sharpened image.</a:t>
            </a:r>
          </a:p>
        </p:txBody>
      </p:sp>
    </p:spTree>
    <p:extLst>
      <p:ext uri="{BB962C8B-B14F-4D97-AF65-F5344CB8AC3E}">
        <p14:creationId xmlns:p14="http://schemas.microsoft.com/office/powerpoint/2010/main" val="2359353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1BD1-E9FE-45C2-827B-D4FF97D92818}"/>
              </a:ext>
            </a:extLst>
          </p:cNvPr>
          <p:cNvSpPr>
            <a:spLocks noGrp="1"/>
          </p:cNvSpPr>
          <p:nvPr>
            <p:ph type="title"/>
          </p:nvPr>
        </p:nvSpPr>
        <p:spPr>
          <a:xfrm>
            <a:off x="667174" y="436880"/>
            <a:ext cx="8596668" cy="1320800"/>
          </a:xfrm>
        </p:spPr>
        <p:txBody>
          <a:bodyPr/>
          <a:lstStyle/>
          <a:p>
            <a:r>
              <a:rPr lang="en-IN" dirty="0"/>
              <a:t>Canny Edge Detector</a:t>
            </a:r>
          </a:p>
        </p:txBody>
      </p:sp>
      <p:sp>
        <p:nvSpPr>
          <p:cNvPr id="3" name="Content Placeholder 2">
            <a:extLst>
              <a:ext uri="{FF2B5EF4-FFF2-40B4-BE49-F238E27FC236}">
                <a16:creationId xmlns:a16="http://schemas.microsoft.com/office/drawing/2014/main" id="{AA215B4F-3464-4154-957E-5C73FBA808A2}"/>
              </a:ext>
            </a:extLst>
          </p:cNvPr>
          <p:cNvSpPr>
            <a:spLocks noGrp="1"/>
          </p:cNvSpPr>
          <p:nvPr>
            <p:ph idx="1"/>
          </p:nvPr>
        </p:nvSpPr>
        <p:spPr>
          <a:xfrm>
            <a:off x="646337" y="1339179"/>
            <a:ext cx="8596668" cy="3984661"/>
          </a:xfrm>
        </p:spPr>
        <p:txBody>
          <a:bodyPr/>
          <a:lstStyle/>
          <a:p>
            <a:r>
              <a:rPr lang="en-IN" dirty="0"/>
              <a:t>Canny edge detector is probably the most commonly used and most effective method ,it  uses a multi-stage algorithm to detect a wide range of edges in images.</a:t>
            </a:r>
          </a:p>
          <a:p>
            <a:endParaRPr lang="en-IN" dirty="0"/>
          </a:p>
          <a:p>
            <a:r>
              <a:rPr lang="en-IN" dirty="0"/>
              <a:t>Steps for Canny Edge Detection :</a:t>
            </a:r>
          </a:p>
          <a:p>
            <a:pPr marL="0" indent="0">
              <a:buNone/>
            </a:pPr>
            <a:r>
              <a:rPr lang="en-IN" dirty="0"/>
              <a:t>	1. Smooth the image with a Gaussian filter to reduce noise.</a:t>
            </a:r>
          </a:p>
          <a:p>
            <a:pPr marL="0" indent="0">
              <a:buNone/>
            </a:pPr>
            <a:r>
              <a:rPr lang="en-IN" dirty="0"/>
              <a:t>	2. Compute gradient</a:t>
            </a:r>
          </a:p>
          <a:p>
            <a:pPr marL="0" indent="0">
              <a:buNone/>
            </a:pPr>
            <a:r>
              <a:rPr lang="en-IN" dirty="0"/>
              <a:t>	3. Non-maximum suppression</a:t>
            </a:r>
          </a:p>
          <a:p>
            <a:pPr marL="0" indent="0">
              <a:buNone/>
            </a:pPr>
            <a:r>
              <a:rPr lang="en-IN" dirty="0"/>
              <a:t> 	4. Thresholding</a:t>
            </a:r>
          </a:p>
        </p:txBody>
      </p:sp>
    </p:spTree>
    <p:extLst>
      <p:ext uri="{BB962C8B-B14F-4D97-AF65-F5344CB8AC3E}">
        <p14:creationId xmlns:p14="http://schemas.microsoft.com/office/powerpoint/2010/main" val="2897624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61AF-60A9-4A13-921F-BC5860D68F39}"/>
              </a:ext>
            </a:extLst>
          </p:cNvPr>
          <p:cNvSpPr>
            <a:spLocks noGrp="1"/>
          </p:cNvSpPr>
          <p:nvPr>
            <p:ph type="title"/>
          </p:nvPr>
        </p:nvSpPr>
        <p:spPr>
          <a:xfrm>
            <a:off x="212386" y="240223"/>
            <a:ext cx="8596668" cy="839492"/>
          </a:xfrm>
        </p:spPr>
        <p:txBody>
          <a:bodyPr/>
          <a:lstStyle/>
          <a:p>
            <a:r>
              <a:rPr lang="en-IN" dirty="0"/>
              <a:t>Comparing Results</a:t>
            </a: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4486" y="1154084"/>
            <a:ext cx="2339886" cy="2968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1112" y="1154086"/>
            <a:ext cx="2396604" cy="2968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0869" y="1154084"/>
            <a:ext cx="2423093" cy="296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33036" y="4397141"/>
            <a:ext cx="1623060" cy="369332"/>
          </a:xfrm>
          <a:prstGeom prst="rect">
            <a:avLst/>
          </a:prstGeom>
          <a:noFill/>
        </p:spPr>
        <p:txBody>
          <a:bodyPr wrap="square" rtlCol="0">
            <a:spAutoFit/>
          </a:bodyPr>
          <a:lstStyle/>
          <a:p>
            <a:r>
              <a:rPr lang="en-IN" dirty="0"/>
              <a:t>Canny Edge </a:t>
            </a:r>
          </a:p>
        </p:txBody>
      </p:sp>
      <p:sp>
        <p:nvSpPr>
          <p:cNvPr id="4" name="Rectangle 3"/>
          <p:cNvSpPr/>
          <p:nvPr/>
        </p:nvSpPr>
        <p:spPr>
          <a:xfrm>
            <a:off x="6126929" y="4397141"/>
            <a:ext cx="1303562" cy="369332"/>
          </a:xfrm>
          <a:prstGeom prst="rect">
            <a:avLst/>
          </a:prstGeom>
        </p:spPr>
        <p:txBody>
          <a:bodyPr wrap="none">
            <a:spAutoFit/>
          </a:bodyPr>
          <a:lstStyle/>
          <a:p>
            <a:r>
              <a:rPr lang="en-IN" dirty="0"/>
              <a:t>Sobel Edge</a:t>
            </a:r>
          </a:p>
        </p:txBody>
      </p:sp>
      <p:sp>
        <p:nvSpPr>
          <p:cNvPr id="5" name="Rectangle 4"/>
          <p:cNvSpPr/>
          <p:nvPr/>
        </p:nvSpPr>
        <p:spPr>
          <a:xfrm>
            <a:off x="8912465" y="4397141"/>
            <a:ext cx="1731564" cy="369332"/>
          </a:xfrm>
          <a:prstGeom prst="rect">
            <a:avLst/>
          </a:prstGeom>
        </p:spPr>
        <p:txBody>
          <a:bodyPr wrap="none">
            <a:spAutoFit/>
          </a:bodyPr>
          <a:lstStyle/>
          <a:p>
            <a:r>
              <a:rPr lang="en-IN" dirty="0"/>
              <a:t>Laplacian Edge</a:t>
            </a:r>
          </a:p>
        </p:txBody>
      </p:sp>
      <p:sp>
        <p:nvSpPr>
          <p:cNvPr id="6" name="TextBox 5"/>
          <p:cNvSpPr txBox="1"/>
          <p:nvPr/>
        </p:nvSpPr>
        <p:spPr>
          <a:xfrm>
            <a:off x="2921267" y="4900321"/>
            <a:ext cx="1910080" cy="1200329"/>
          </a:xfrm>
          <a:prstGeom prst="rect">
            <a:avLst/>
          </a:prstGeom>
          <a:noFill/>
        </p:spPr>
        <p:txBody>
          <a:bodyPr wrap="square" rtlCol="0">
            <a:spAutoFit/>
          </a:bodyPr>
          <a:lstStyle/>
          <a:p>
            <a:r>
              <a:rPr lang="en-IN" dirty="0"/>
              <a:t>Canny edge detector gives the best crisp edges.</a:t>
            </a:r>
          </a:p>
        </p:txBody>
      </p:sp>
      <p:sp>
        <p:nvSpPr>
          <p:cNvPr id="9" name="Rectangle 8"/>
          <p:cNvSpPr/>
          <p:nvPr/>
        </p:nvSpPr>
        <p:spPr>
          <a:xfrm>
            <a:off x="5686376" y="5102461"/>
            <a:ext cx="2441340" cy="923330"/>
          </a:xfrm>
          <a:prstGeom prst="rect">
            <a:avLst/>
          </a:prstGeom>
        </p:spPr>
        <p:txBody>
          <a:bodyPr wrap="square">
            <a:spAutoFit/>
          </a:bodyPr>
          <a:lstStyle/>
          <a:p>
            <a:r>
              <a:rPr lang="en-IN" dirty="0"/>
              <a:t>Sobel edge detector</a:t>
            </a:r>
          </a:p>
          <a:p>
            <a:r>
              <a:rPr lang="en-IN" dirty="0"/>
              <a:t>gives thicker and disturbed edges. </a:t>
            </a:r>
          </a:p>
        </p:txBody>
      </p:sp>
      <p:sp>
        <p:nvSpPr>
          <p:cNvPr id="10" name="Rectangle 9"/>
          <p:cNvSpPr/>
          <p:nvPr/>
        </p:nvSpPr>
        <p:spPr>
          <a:xfrm>
            <a:off x="8365847" y="4900321"/>
            <a:ext cx="2953135" cy="1477328"/>
          </a:xfrm>
          <a:prstGeom prst="rect">
            <a:avLst/>
          </a:prstGeom>
        </p:spPr>
        <p:txBody>
          <a:bodyPr wrap="square">
            <a:spAutoFit/>
          </a:bodyPr>
          <a:lstStyle/>
          <a:p>
            <a:r>
              <a:rPr lang="en-IN" dirty="0"/>
              <a:t>Greyish edge lines and other discontinuities on a dark background. This produces inward and outward edges in an image</a:t>
            </a: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526" y="1154086"/>
            <a:ext cx="2401804" cy="296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80737" y="4538286"/>
            <a:ext cx="1623060" cy="646331"/>
          </a:xfrm>
          <a:prstGeom prst="rect">
            <a:avLst/>
          </a:prstGeom>
          <a:noFill/>
        </p:spPr>
        <p:txBody>
          <a:bodyPr wrap="square" rtlCol="0">
            <a:spAutoFit/>
          </a:bodyPr>
          <a:lstStyle/>
          <a:p>
            <a:r>
              <a:rPr lang="en-IN" dirty="0"/>
              <a:t>Original Image</a:t>
            </a:r>
          </a:p>
        </p:txBody>
      </p:sp>
    </p:spTree>
    <p:extLst>
      <p:ext uri="{BB962C8B-B14F-4D97-AF65-F5344CB8AC3E}">
        <p14:creationId xmlns:p14="http://schemas.microsoft.com/office/powerpoint/2010/main" val="347480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Smoothing </a:t>
            </a:r>
          </a:p>
        </p:txBody>
      </p:sp>
      <p:sp>
        <p:nvSpPr>
          <p:cNvPr id="3" name="Content Placeholder 2"/>
          <p:cNvSpPr>
            <a:spLocks noGrp="1"/>
          </p:cNvSpPr>
          <p:nvPr>
            <p:ph idx="1"/>
          </p:nvPr>
        </p:nvSpPr>
        <p:spPr>
          <a:xfrm>
            <a:off x="342054" y="1429069"/>
            <a:ext cx="8596668" cy="3880773"/>
          </a:xfrm>
        </p:spPr>
        <p:txBody>
          <a:bodyPr/>
          <a:lstStyle/>
          <a:p>
            <a:r>
              <a:rPr lang="en-IN" dirty="0"/>
              <a:t>Images taken from a camera will contain some amount of noise. As noise can mislead the result in finding edges, we have to reduce the noise. Therefore the images are first smoothed by applying a Gaussian Filter.</a:t>
            </a:r>
          </a:p>
          <a:p>
            <a:r>
              <a:rPr lang="en-IN" dirty="0"/>
              <a:t>The Gaussian Filter results depends upon the size of kernel we use.</a:t>
            </a:r>
          </a:p>
          <a:p>
            <a:endParaRPr lang="en-IN"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5056" y="2981960"/>
            <a:ext cx="2221466" cy="28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975" y="2981960"/>
            <a:ext cx="2213475" cy="281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8743" y="2981960"/>
            <a:ext cx="2213476" cy="281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39520" y="6156960"/>
            <a:ext cx="543739" cy="369332"/>
          </a:xfrm>
          <a:prstGeom prst="rect">
            <a:avLst/>
          </a:prstGeom>
          <a:noFill/>
        </p:spPr>
        <p:txBody>
          <a:bodyPr wrap="none" rtlCol="0">
            <a:spAutoFit/>
          </a:bodyPr>
          <a:lstStyle/>
          <a:p>
            <a:r>
              <a:rPr lang="en-IN" dirty="0"/>
              <a:t>1x1</a:t>
            </a:r>
          </a:p>
        </p:txBody>
      </p:sp>
      <p:sp>
        <p:nvSpPr>
          <p:cNvPr id="5" name="Rectangle 4"/>
          <p:cNvSpPr/>
          <p:nvPr/>
        </p:nvSpPr>
        <p:spPr>
          <a:xfrm>
            <a:off x="4361090" y="6190734"/>
            <a:ext cx="543739" cy="369332"/>
          </a:xfrm>
          <a:prstGeom prst="rect">
            <a:avLst/>
          </a:prstGeom>
        </p:spPr>
        <p:txBody>
          <a:bodyPr wrap="none">
            <a:spAutoFit/>
          </a:bodyPr>
          <a:lstStyle/>
          <a:p>
            <a:r>
              <a:rPr lang="en-IN" dirty="0"/>
              <a:t>3x3</a:t>
            </a:r>
          </a:p>
        </p:txBody>
      </p:sp>
      <p:sp>
        <p:nvSpPr>
          <p:cNvPr id="6" name="Rectangle 5"/>
          <p:cNvSpPr/>
          <p:nvPr/>
        </p:nvSpPr>
        <p:spPr>
          <a:xfrm>
            <a:off x="7246530" y="6156960"/>
            <a:ext cx="543739" cy="369332"/>
          </a:xfrm>
          <a:prstGeom prst="rect">
            <a:avLst/>
          </a:prstGeom>
        </p:spPr>
        <p:txBody>
          <a:bodyPr wrap="none">
            <a:spAutoFit/>
          </a:bodyPr>
          <a:lstStyle/>
          <a:p>
            <a:r>
              <a:rPr lang="en-IN" dirty="0"/>
              <a:t>5x5</a:t>
            </a:r>
          </a:p>
        </p:txBody>
      </p:sp>
    </p:spTree>
    <p:extLst>
      <p:ext uri="{BB962C8B-B14F-4D97-AF65-F5344CB8AC3E}">
        <p14:creationId xmlns:p14="http://schemas.microsoft.com/office/powerpoint/2010/main" val="404339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Computing Gradients</a:t>
            </a:r>
          </a:p>
        </p:txBody>
      </p:sp>
      <p:sp>
        <p:nvSpPr>
          <p:cNvPr id="3" name="Content Placeholder 2"/>
          <p:cNvSpPr>
            <a:spLocks noGrp="1"/>
          </p:cNvSpPr>
          <p:nvPr>
            <p:ph idx="1"/>
          </p:nvPr>
        </p:nvSpPr>
        <p:spPr>
          <a:xfrm>
            <a:off x="636694" y="1632269"/>
            <a:ext cx="8596668" cy="3880773"/>
          </a:xfrm>
        </p:spPr>
        <p:txBody>
          <a:bodyPr/>
          <a:lstStyle/>
          <a:p>
            <a:r>
              <a:rPr lang="en-IN" dirty="0"/>
              <a:t>The gradient calculation step is used to detect the edge intensity and direction.</a:t>
            </a:r>
          </a:p>
          <a:p>
            <a:r>
              <a:rPr lang="en-IN" dirty="0"/>
              <a:t>We can compute the gradient by applying Sobel Kernels.</a:t>
            </a:r>
          </a:p>
          <a:p>
            <a:endParaRPr lang="en-IN" dirty="0"/>
          </a:p>
          <a:p>
            <a:endParaRPr lang="en-IN" dirty="0"/>
          </a:p>
          <a:p>
            <a:endParaRPr lang="en-IN" dirty="0"/>
          </a:p>
          <a:p>
            <a:endParaRPr lang="en-IN" dirty="0"/>
          </a:p>
          <a:p>
            <a:r>
              <a:rPr lang="en-IN" dirty="0"/>
              <a:t>Magnitude and the slope of the gradient is calculated by :</a:t>
            </a:r>
          </a:p>
        </p:txBody>
      </p:sp>
      <p:pic>
        <p:nvPicPr>
          <p:cNvPr id="2050" name="Picture 2" descr="https://miro.medium.com/max/276/1*r5Y22pLJjDMl19tcqXseZ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494" y="2830512"/>
            <a:ext cx="4557989" cy="11725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147/1*HmperNZ1AXXNONDbrsJN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495" y="5100637"/>
            <a:ext cx="2340560" cy="117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58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Non Maximum Suppression </a:t>
            </a:r>
          </a:p>
        </p:txBody>
      </p:sp>
      <p:sp>
        <p:nvSpPr>
          <p:cNvPr id="3" name="Content Placeholder 2"/>
          <p:cNvSpPr>
            <a:spLocks noGrp="1"/>
          </p:cNvSpPr>
          <p:nvPr>
            <p:ph idx="1"/>
          </p:nvPr>
        </p:nvSpPr>
        <p:spPr>
          <a:xfrm>
            <a:off x="403014" y="1500189"/>
            <a:ext cx="8596668" cy="3880773"/>
          </a:xfrm>
        </p:spPr>
        <p:txBody>
          <a:bodyPr/>
          <a:lstStyle/>
          <a:p>
            <a:r>
              <a:rPr lang="en-IN" dirty="0"/>
              <a:t>Non maximum suppression is used to create thin edges.</a:t>
            </a:r>
          </a:p>
          <a:p>
            <a:r>
              <a:rPr lang="en-IN" dirty="0"/>
              <a:t>The algorithm goes through all the points on the gradient intensity matrix and finds the pixel with maximum value in edge direction.</a:t>
            </a:r>
          </a:p>
          <a:p>
            <a:r>
              <a:rPr lang="en-IN" dirty="0"/>
              <a:t>Non-maximum suppression can help to suppress all the gradient values (by setting them to 0) except the local maxima, which indicate locations with the sharpest change of intensity value.</a:t>
            </a:r>
          </a:p>
          <a:p>
            <a:pPr marL="0" indent="0">
              <a:buNone/>
            </a:pPr>
            <a:endParaRPr lang="en-IN"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376" y="3720417"/>
            <a:ext cx="1737264" cy="260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3957320" y="4809491"/>
            <a:ext cx="678180" cy="76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363" y="3720417"/>
            <a:ext cx="166687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587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774" y="406400"/>
            <a:ext cx="8596668" cy="1320800"/>
          </a:xfrm>
        </p:spPr>
        <p:txBody>
          <a:bodyPr/>
          <a:lstStyle/>
          <a:p>
            <a:r>
              <a:rPr lang="en-IN" dirty="0"/>
              <a:t>Hysteresis Thresholding</a:t>
            </a:r>
          </a:p>
        </p:txBody>
      </p:sp>
      <p:pic>
        <p:nvPicPr>
          <p:cNvPr id="4098" name="Picture 2" descr="hysteresis thresholding | TheAILea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375" y="4017962"/>
            <a:ext cx="3609975" cy="264795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AA215B4F-3464-4154-957E-5C73FBA808A2}"/>
              </a:ext>
            </a:extLst>
          </p:cNvPr>
          <p:cNvSpPr>
            <a:spLocks noGrp="1"/>
          </p:cNvSpPr>
          <p:nvPr>
            <p:ph idx="1"/>
          </p:nvPr>
        </p:nvSpPr>
        <p:spPr>
          <a:xfrm>
            <a:off x="229777" y="1344911"/>
            <a:ext cx="8596668" cy="3984661"/>
          </a:xfrm>
        </p:spPr>
        <p:txBody>
          <a:bodyPr/>
          <a:lstStyle/>
          <a:p>
            <a:r>
              <a:rPr lang="en-IN" dirty="0"/>
              <a:t>Hysteresis thresholding decides the edges that we need to keep in our image and neglect the other edges.</a:t>
            </a:r>
          </a:p>
          <a:p>
            <a:r>
              <a:rPr lang="en-IN" dirty="0"/>
              <a:t>Low and High thresholds are used to remove unwanted edges.</a:t>
            </a:r>
          </a:p>
          <a:p>
            <a:r>
              <a:rPr lang="en-IN" dirty="0"/>
              <a:t>Any edge below the low threshold is rejected .</a:t>
            </a:r>
          </a:p>
          <a:p>
            <a:r>
              <a:rPr lang="en-IN" dirty="0"/>
              <a:t>Edges above the high threshold are accepted.</a:t>
            </a:r>
          </a:p>
          <a:p>
            <a:r>
              <a:rPr lang="en-IN" dirty="0"/>
              <a:t>Edges between high and low threshold are selected only if they are connected to an high threshold.</a:t>
            </a:r>
          </a:p>
        </p:txBody>
      </p:sp>
    </p:spTree>
    <p:extLst>
      <p:ext uri="{BB962C8B-B14F-4D97-AF65-F5344CB8AC3E}">
        <p14:creationId xmlns:p14="http://schemas.microsoft.com/office/powerpoint/2010/main" val="2269569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22960"/>
          </a:xfrm>
        </p:spPr>
        <p:txBody>
          <a:bodyPr/>
          <a:lstStyle/>
          <a:p>
            <a:r>
              <a:rPr lang="en-IN" dirty="0"/>
              <a:t>Steps for Document Scanner</a:t>
            </a: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3100" y="1616710"/>
            <a:ext cx="1321742" cy="1680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3695" y="1616711"/>
            <a:ext cx="1396364" cy="170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0196" y="1616711"/>
            <a:ext cx="1344466" cy="170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4775" y="1616711"/>
            <a:ext cx="1426845" cy="170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2118360" y="2452371"/>
            <a:ext cx="678180" cy="76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50080" y="2444751"/>
            <a:ext cx="678180" cy="76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888480" y="2437131"/>
            <a:ext cx="678180" cy="76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81508" y="3476982"/>
            <a:ext cx="805029" cy="646331"/>
          </a:xfrm>
          <a:prstGeom prst="rect">
            <a:avLst/>
          </a:prstGeom>
        </p:spPr>
        <p:txBody>
          <a:bodyPr wrap="none">
            <a:spAutoFit/>
          </a:bodyPr>
          <a:lstStyle/>
          <a:p>
            <a:r>
              <a:rPr lang="en-IN" dirty="0"/>
              <a:t>Input</a:t>
            </a:r>
          </a:p>
          <a:p>
            <a:r>
              <a:rPr lang="en-IN" dirty="0"/>
              <a:t>Image</a:t>
            </a:r>
          </a:p>
        </p:txBody>
      </p:sp>
      <p:sp>
        <p:nvSpPr>
          <p:cNvPr id="8" name="Rectangle 7"/>
          <p:cNvSpPr/>
          <p:nvPr/>
        </p:nvSpPr>
        <p:spPr>
          <a:xfrm>
            <a:off x="2988988" y="3603842"/>
            <a:ext cx="1205779" cy="369332"/>
          </a:xfrm>
          <a:prstGeom prst="rect">
            <a:avLst/>
          </a:prstGeom>
        </p:spPr>
        <p:txBody>
          <a:bodyPr wrap="none">
            <a:spAutoFit/>
          </a:bodyPr>
          <a:lstStyle/>
          <a:p>
            <a:r>
              <a:rPr lang="en-IN" dirty="0"/>
              <a:t>Grayscale</a:t>
            </a:r>
          </a:p>
        </p:txBody>
      </p:sp>
      <p:sp>
        <p:nvSpPr>
          <p:cNvPr id="9" name="Rectangle 8"/>
          <p:cNvSpPr/>
          <p:nvPr/>
        </p:nvSpPr>
        <p:spPr>
          <a:xfrm>
            <a:off x="5320917" y="3626702"/>
            <a:ext cx="1571264" cy="369332"/>
          </a:xfrm>
          <a:prstGeom prst="rect">
            <a:avLst/>
          </a:prstGeom>
        </p:spPr>
        <p:txBody>
          <a:bodyPr wrap="none">
            <a:spAutoFit/>
          </a:bodyPr>
          <a:lstStyle/>
          <a:p>
            <a:r>
              <a:rPr lang="en-IN" dirty="0"/>
              <a:t>Gaussian Blur</a:t>
            </a:r>
          </a:p>
        </p:txBody>
      </p:sp>
      <p:sp>
        <p:nvSpPr>
          <p:cNvPr id="10" name="Rectangle 9"/>
          <p:cNvSpPr/>
          <p:nvPr/>
        </p:nvSpPr>
        <p:spPr>
          <a:xfrm>
            <a:off x="7801458" y="3626702"/>
            <a:ext cx="1443024" cy="369332"/>
          </a:xfrm>
          <a:prstGeom prst="rect">
            <a:avLst/>
          </a:prstGeom>
        </p:spPr>
        <p:txBody>
          <a:bodyPr wrap="none">
            <a:spAutoFit/>
          </a:bodyPr>
          <a:lstStyle/>
          <a:p>
            <a:r>
              <a:rPr lang="en-IN" dirty="0"/>
              <a:t>Canny Edge </a:t>
            </a:r>
          </a:p>
        </p:txBody>
      </p:sp>
      <p:sp>
        <p:nvSpPr>
          <p:cNvPr id="3" name="TextBox 2"/>
          <p:cNvSpPr txBox="1"/>
          <p:nvPr/>
        </p:nvSpPr>
        <p:spPr>
          <a:xfrm>
            <a:off x="495300" y="4953001"/>
            <a:ext cx="1623060" cy="954107"/>
          </a:xfrm>
          <a:prstGeom prst="rect">
            <a:avLst/>
          </a:prstGeom>
          <a:noFill/>
        </p:spPr>
        <p:txBody>
          <a:bodyPr wrap="square" rtlCol="0">
            <a:spAutoFit/>
          </a:bodyPr>
          <a:lstStyle/>
          <a:p>
            <a:r>
              <a:rPr lang="en-IN" sz="1400" dirty="0"/>
              <a:t>Any dimension image directly clicked by phone camera.</a:t>
            </a:r>
          </a:p>
        </p:txBody>
      </p:sp>
      <p:sp>
        <p:nvSpPr>
          <p:cNvPr id="4" name="Rectangle 3"/>
          <p:cNvSpPr/>
          <p:nvPr/>
        </p:nvSpPr>
        <p:spPr>
          <a:xfrm>
            <a:off x="2559399" y="5060722"/>
            <a:ext cx="2229771" cy="954107"/>
          </a:xfrm>
          <a:prstGeom prst="rect">
            <a:avLst/>
          </a:prstGeom>
        </p:spPr>
        <p:txBody>
          <a:bodyPr wrap="square">
            <a:spAutoFit/>
          </a:bodyPr>
          <a:lstStyle/>
          <a:p>
            <a:r>
              <a:rPr lang="en-IN" sz="1400" dirty="0"/>
              <a:t>Images are converted </a:t>
            </a:r>
          </a:p>
          <a:p>
            <a:r>
              <a:rPr lang="en-IN" sz="1400" dirty="0"/>
              <a:t>to grayscale for </a:t>
            </a:r>
          </a:p>
          <a:p>
            <a:r>
              <a:rPr lang="en-IN" sz="1400" dirty="0"/>
              <a:t>reducing complexity</a:t>
            </a:r>
          </a:p>
          <a:p>
            <a:endParaRPr lang="en-IN" sz="1400" dirty="0"/>
          </a:p>
        </p:txBody>
      </p:sp>
      <p:sp>
        <p:nvSpPr>
          <p:cNvPr id="5" name="Rectangle 4"/>
          <p:cNvSpPr/>
          <p:nvPr/>
        </p:nvSpPr>
        <p:spPr>
          <a:xfrm>
            <a:off x="5320917" y="4845277"/>
            <a:ext cx="2065439" cy="1169551"/>
          </a:xfrm>
          <a:prstGeom prst="rect">
            <a:avLst/>
          </a:prstGeom>
        </p:spPr>
        <p:txBody>
          <a:bodyPr wrap="square">
            <a:spAutoFit/>
          </a:bodyPr>
          <a:lstStyle/>
          <a:p>
            <a:r>
              <a:rPr lang="en-IN" sz="1400" dirty="0"/>
              <a:t>Gaussian Blur is applied to remove </a:t>
            </a:r>
          </a:p>
          <a:p>
            <a:r>
              <a:rPr lang="en-IN" sz="1400" dirty="0"/>
              <a:t>High frequency data, this avoids unwanted edges.</a:t>
            </a:r>
          </a:p>
        </p:txBody>
      </p:sp>
    </p:spTree>
    <p:extLst>
      <p:ext uri="{BB962C8B-B14F-4D97-AF65-F5344CB8AC3E}">
        <p14:creationId xmlns:p14="http://schemas.microsoft.com/office/powerpoint/2010/main" val="326902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774" y="220980"/>
            <a:ext cx="8596668" cy="906780"/>
          </a:xfrm>
        </p:spPr>
        <p:txBody>
          <a:bodyPr/>
          <a:lstStyle/>
          <a:p>
            <a:r>
              <a:rPr lang="en-IN" dirty="0"/>
              <a:t>Contour Detection</a:t>
            </a:r>
          </a:p>
        </p:txBody>
      </p:sp>
      <p:sp>
        <p:nvSpPr>
          <p:cNvPr id="3" name="Content Placeholder 2"/>
          <p:cNvSpPr>
            <a:spLocks noGrp="1"/>
          </p:cNvSpPr>
          <p:nvPr>
            <p:ph idx="1"/>
          </p:nvPr>
        </p:nvSpPr>
        <p:spPr>
          <a:xfrm>
            <a:off x="258234" y="1017589"/>
            <a:ext cx="8596668" cy="3880773"/>
          </a:xfrm>
        </p:spPr>
        <p:txBody>
          <a:bodyPr/>
          <a:lstStyle/>
          <a:p>
            <a:r>
              <a:rPr lang="en-IN" dirty="0"/>
              <a:t>Contour Detection : Contours can be explained simply as a curve joining all the continuous points (along the boundary).</a:t>
            </a:r>
          </a:p>
          <a:p>
            <a:r>
              <a:rPr lang="en-IN" dirty="0"/>
              <a:t>We find all the contours in an Image.</a:t>
            </a:r>
          </a:p>
          <a:p>
            <a:r>
              <a:rPr lang="en-IN" dirty="0"/>
              <a:t>Look for the largest  contour.</a:t>
            </a:r>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507" y="2752638"/>
            <a:ext cx="2944813" cy="3528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7053" y="2752637"/>
            <a:ext cx="3119930" cy="360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3931918" y="3831591"/>
            <a:ext cx="678180" cy="76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9198" y="2752638"/>
            <a:ext cx="2834642" cy="360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1988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786" y="335280"/>
            <a:ext cx="8596668" cy="838200"/>
          </a:xfrm>
        </p:spPr>
        <p:txBody>
          <a:bodyPr/>
          <a:lstStyle/>
          <a:p>
            <a:r>
              <a:rPr lang="en-IN" dirty="0"/>
              <a:t>Perspective Transform</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595" y="2641600"/>
            <a:ext cx="2730885" cy="347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25" y="2641600"/>
            <a:ext cx="2731986" cy="347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3624580" y="4119882"/>
            <a:ext cx="678180" cy="76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AA215B4F-3464-4154-957E-5C73FBA808A2}"/>
              </a:ext>
            </a:extLst>
          </p:cNvPr>
          <p:cNvSpPr>
            <a:spLocks noGrp="1"/>
          </p:cNvSpPr>
          <p:nvPr>
            <p:ph idx="1"/>
          </p:nvPr>
        </p:nvSpPr>
        <p:spPr>
          <a:xfrm>
            <a:off x="471786" y="1124549"/>
            <a:ext cx="8596668" cy="3984661"/>
          </a:xfrm>
        </p:spPr>
        <p:txBody>
          <a:bodyPr/>
          <a:lstStyle/>
          <a:p>
            <a:r>
              <a:rPr lang="en-IN" dirty="0"/>
              <a:t>We can change the perspective of a given image for getting better insights about the required information.</a:t>
            </a:r>
          </a:p>
          <a:p>
            <a:r>
              <a:rPr lang="en-IN" dirty="0"/>
              <a:t> We get the perspective transform from the two given set of points and wrap it with the original image.</a:t>
            </a:r>
          </a:p>
        </p:txBody>
      </p:sp>
    </p:spTree>
    <p:extLst>
      <p:ext uri="{BB962C8B-B14F-4D97-AF65-F5344CB8AC3E}">
        <p14:creationId xmlns:p14="http://schemas.microsoft.com/office/powerpoint/2010/main" val="626691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322D-F34E-4F76-AE01-0A3EA4A9544C}"/>
              </a:ext>
            </a:extLst>
          </p:cNvPr>
          <p:cNvSpPr>
            <a:spLocks noGrp="1"/>
          </p:cNvSpPr>
          <p:nvPr>
            <p:ph type="title"/>
          </p:nvPr>
        </p:nvSpPr>
        <p:spPr>
          <a:xfrm>
            <a:off x="638588" y="284136"/>
            <a:ext cx="8596668" cy="1320800"/>
          </a:xfrm>
        </p:spPr>
        <p:txBody>
          <a:bodyPr/>
          <a:lstStyle/>
          <a:p>
            <a:r>
              <a:rPr lang="en-IN" dirty="0"/>
              <a:t>Table of Contents</a:t>
            </a:r>
          </a:p>
        </p:txBody>
      </p:sp>
      <p:sp>
        <p:nvSpPr>
          <p:cNvPr id="3" name="Content Placeholder 2">
            <a:extLst>
              <a:ext uri="{FF2B5EF4-FFF2-40B4-BE49-F238E27FC236}">
                <a16:creationId xmlns:a16="http://schemas.microsoft.com/office/drawing/2014/main" id="{4C67D03F-BD7A-4D30-B216-F5F5D10641F8}"/>
              </a:ext>
            </a:extLst>
          </p:cNvPr>
          <p:cNvSpPr>
            <a:spLocks noGrp="1"/>
          </p:cNvSpPr>
          <p:nvPr>
            <p:ph idx="1"/>
          </p:nvPr>
        </p:nvSpPr>
        <p:spPr>
          <a:xfrm>
            <a:off x="576595" y="998216"/>
            <a:ext cx="8596668" cy="4640584"/>
          </a:xfrm>
        </p:spPr>
        <p:txBody>
          <a:bodyPr>
            <a:normAutofit/>
          </a:bodyPr>
          <a:lstStyle/>
          <a:p>
            <a:r>
              <a:rPr lang="en-IN" dirty="0"/>
              <a:t>What is Edge detection</a:t>
            </a:r>
          </a:p>
          <a:p>
            <a:r>
              <a:rPr lang="en-IN" dirty="0"/>
              <a:t>Types of Edge Detection Methods</a:t>
            </a:r>
          </a:p>
          <a:p>
            <a:r>
              <a:rPr lang="en-IN" dirty="0"/>
              <a:t>Sobel Edge Detector</a:t>
            </a:r>
          </a:p>
          <a:p>
            <a:r>
              <a:rPr lang="en-IN" dirty="0"/>
              <a:t>Prewitt Edge Detector</a:t>
            </a:r>
          </a:p>
          <a:p>
            <a:r>
              <a:rPr lang="en-IN" dirty="0"/>
              <a:t>Laplacian Edge Detector</a:t>
            </a:r>
          </a:p>
          <a:p>
            <a:r>
              <a:rPr lang="en-IN" dirty="0"/>
              <a:t>Canny Edge Detector</a:t>
            </a:r>
          </a:p>
          <a:p>
            <a:r>
              <a:rPr lang="en-IN" dirty="0"/>
              <a:t>Comparison of Edge Detectors </a:t>
            </a:r>
          </a:p>
          <a:p>
            <a:r>
              <a:rPr lang="en-IN" dirty="0"/>
              <a:t>Steps in Document Scanner</a:t>
            </a:r>
          </a:p>
          <a:p>
            <a:r>
              <a:rPr lang="en-IN" dirty="0"/>
              <a:t>Contour Detection </a:t>
            </a:r>
          </a:p>
          <a:p>
            <a:r>
              <a:rPr lang="en-IN" dirty="0"/>
              <a:t>Perspective Transformation</a:t>
            </a:r>
          </a:p>
          <a:p>
            <a:r>
              <a:rPr lang="en-IN" dirty="0"/>
              <a:t>Thresholding and Final Results</a:t>
            </a:r>
          </a:p>
        </p:txBody>
      </p:sp>
    </p:spTree>
    <p:extLst>
      <p:ext uri="{BB962C8B-B14F-4D97-AF65-F5344CB8AC3E}">
        <p14:creationId xmlns:p14="http://schemas.microsoft.com/office/powerpoint/2010/main" val="3311573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894" y="233680"/>
            <a:ext cx="8596668" cy="1320800"/>
          </a:xfrm>
        </p:spPr>
        <p:txBody>
          <a:bodyPr/>
          <a:lstStyle/>
          <a:p>
            <a:r>
              <a:rPr lang="en-IN" dirty="0"/>
              <a:t>Contrast Adjustment and Final Result</a:t>
            </a:r>
          </a:p>
        </p:txBody>
      </p:sp>
      <p:pic>
        <p:nvPicPr>
          <p:cNvPr id="409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14312" y="1422400"/>
            <a:ext cx="3747528" cy="476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17975" y="1424539"/>
            <a:ext cx="4779478" cy="3139321"/>
          </a:xfrm>
          <a:prstGeom prst="rect">
            <a:avLst/>
          </a:prstGeom>
          <a:noFill/>
        </p:spPr>
        <p:txBody>
          <a:bodyPr wrap="square" rtlCol="0">
            <a:spAutoFit/>
          </a:bodyPr>
          <a:lstStyle/>
          <a:p>
            <a:r>
              <a:rPr lang="en-IN" dirty="0"/>
              <a:t>Adjusting the contrast of the image to get the clear scanned page.</a:t>
            </a:r>
          </a:p>
          <a:p>
            <a:endParaRPr lang="en-IN" dirty="0"/>
          </a:p>
          <a:p>
            <a:r>
              <a:rPr lang="en-IN" dirty="0"/>
              <a:t>Local thresholding/Adaptive thresholding is applied to get the result.</a:t>
            </a:r>
          </a:p>
          <a:p>
            <a:endParaRPr lang="en-IN" dirty="0"/>
          </a:p>
          <a:p>
            <a:r>
              <a:rPr lang="en-IN" dirty="0"/>
              <a:t>Mean Thresholding:</a:t>
            </a:r>
          </a:p>
          <a:p>
            <a:r>
              <a:rPr lang="en-IN" dirty="0"/>
              <a:t>threshold value is the mean of neighbourhood area.</a:t>
            </a:r>
          </a:p>
          <a:p>
            <a:endParaRPr lang="en-IN" dirty="0"/>
          </a:p>
          <a:p>
            <a:endParaRPr lang="en-IN" dirty="0"/>
          </a:p>
        </p:txBody>
      </p:sp>
    </p:spTree>
    <p:extLst>
      <p:ext uri="{BB962C8B-B14F-4D97-AF65-F5344CB8AC3E}">
        <p14:creationId xmlns:p14="http://schemas.microsoft.com/office/powerpoint/2010/main" val="4195639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2640"/>
          </a:xfrm>
        </p:spPr>
        <p:txBody>
          <a:bodyPr/>
          <a:lstStyle/>
          <a:p>
            <a:r>
              <a:rPr lang="en-IN" dirty="0"/>
              <a:t>Limitations of Canny Edge Detection</a:t>
            </a:r>
          </a:p>
        </p:txBody>
      </p:sp>
      <p:sp>
        <p:nvSpPr>
          <p:cNvPr id="3" name="Content Placeholder 2"/>
          <p:cNvSpPr>
            <a:spLocks noGrp="1"/>
          </p:cNvSpPr>
          <p:nvPr>
            <p:ph idx="1"/>
          </p:nvPr>
        </p:nvSpPr>
        <p:spPr>
          <a:xfrm>
            <a:off x="555414" y="1510349"/>
            <a:ext cx="8596668" cy="3880773"/>
          </a:xfrm>
        </p:spPr>
        <p:txBody>
          <a:bodyPr>
            <a:normAutofit/>
          </a:bodyPr>
          <a:lstStyle/>
          <a:p>
            <a:pPr fontAlgn="base"/>
            <a:r>
              <a:rPr lang="en-IN" dirty="0">
                <a:latin typeface="+mj-lt"/>
              </a:rPr>
              <a:t>The amount of parameters leads to infinitely tweaking for getting just that little better result.</a:t>
            </a:r>
          </a:p>
          <a:p>
            <a:pPr fontAlgn="base"/>
            <a:r>
              <a:rPr lang="en-IN" dirty="0">
                <a:latin typeface="+mj-lt"/>
              </a:rPr>
              <a:t>Also due to the Gaussian smoothing: the location of the edges might be off, depending on the size of the Gaussian kernel.</a:t>
            </a:r>
          </a:p>
          <a:p>
            <a:pPr fontAlgn="base"/>
            <a:r>
              <a:rPr lang="en-IN" dirty="0">
                <a:latin typeface="+mj-lt"/>
              </a:rPr>
              <a:t>Fails in varying lighting </a:t>
            </a:r>
            <a:r>
              <a:rPr lang="en-IN">
                <a:latin typeface="+mj-lt"/>
              </a:rPr>
              <a:t>condition.</a:t>
            </a:r>
            <a:endParaRPr lang="en-IN" dirty="0">
              <a:latin typeface="+mj-lt"/>
            </a:endParaRPr>
          </a:p>
          <a:p>
            <a:pPr fontAlgn="base"/>
            <a:r>
              <a:rPr lang="en-IN" dirty="0">
                <a:latin typeface="+mj-lt"/>
              </a:rPr>
              <a:t>The method has problems with corners and junctions:</a:t>
            </a:r>
          </a:p>
          <a:p>
            <a:pPr lvl="1" fontAlgn="base"/>
            <a:r>
              <a:rPr lang="en-IN" sz="1800" dirty="0">
                <a:latin typeface="+mj-lt"/>
              </a:rPr>
              <a:t>The Gaussian smoothing blurs them out, making them harder to detect (same goes for the edges themself)</a:t>
            </a:r>
          </a:p>
          <a:p>
            <a:pPr lvl="1" fontAlgn="base"/>
            <a:r>
              <a:rPr lang="en-IN" sz="1800" dirty="0">
                <a:latin typeface="+mj-lt"/>
              </a:rPr>
              <a:t>The corner pixels look in the wrong directions for their neighbours, leaving open ended edges, and missing junctions</a:t>
            </a:r>
          </a:p>
        </p:txBody>
      </p:sp>
    </p:spTree>
    <p:extLst>
      <p:ext uri="{BB962C8B-B14F-4D97-AF65-F5344CB8AC3E}">
        <p14:creationId xmlns:p14="http://schemas.microsoft.com/office/powerpoint/2010/main" val="2745500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776" y="2526631"/>
            <a:ext cx="8596668" cy="1320800"/>
          </a:xfrm>
        </p:spPr>
        <p:txBody>
          <a:bodyPr/>
          <a:lstStyle/>
          <a:p>
            <a:r>
              <a:rPr lang="en-IN" dirty="0"/>
              <a:t>Thank You</a:t>
            </a:r>
          </a:p>
        </p:txBody>
      </p:sp>
    </p:spTree>
    <p:extLst>
      <p:ext uri="{BB962C8B-B14F-4D97-AF65-F5344CB8AC3E}">
        <p14:creationId xmlns:p14="http://schemas.microsoft.com/office/powerpoint/2010/main" val="2532907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6116-E2A2-4198-B34E-1C7B2C12DA3F}"/>
              </a:ext>
            </a:extLst>
          </p:cNvPr>
          <p:cNvSpPr>
            <a:spLocks noGrp="1"/>
          </p:cNvSpPr>
          <p:nvPr>
            <p:ph type="title"/>
          </p:nvPr>
        </p:nvSpPr>
        <p:spPr/>
        <p:txBody>
          <a:bodyPr/>
          <a:lstStyle/>
          <a:p>
            <a:r>
              <a:rPr lang="en-IN" dirty="0"/>
              <a:t>What is Edge Detection?</a:t>
            </a:r>
          </a:p>
        </p:txBody>
      </p:sp>
      <p:sp>
        <p:nvSpPr>
          <p:cNvPr id="3" name="Content Placeholder 2">
            <a:extLst>
              <a:ext uri="{FF2B5EF4-FFF2-40B4-BE49-F238E27FC236}">
                <a16:creationId xmlns:a16="http://schemas.microsoft.com/office/drawing/2014/main" id="{42424EBC-D15F-412D-8978-AD9FF3374583}"/>
              </a:ext>
            </a:extLst>
          </p:cNvPr>
          <p:cNvSpPr>
            <a:spLocks noGrp="1"/>
          </p:cNvSpPr>
          <p:nvPr>
            <p:ph idx="1"/>
          </p:nvPr>
        </p:nvSpPr>
        <p:spPr>
          <a:xfrm>
            <a:off x="514602" y="1339180"/>
            <a:ext cx="8596668" cy="2876360"/>
          </a:xfrm>
        </p:spPr>
        <p:txBody>
          <a:bodyPr/>
          <a:lstStyle/>
          <a:p>
            <a:r>
              <a:rPr lang="en-IN" dirty="0"/>
              <a:t>The points at which image brightness changes sharply are typically organized into a set of curved line segments termed </a:t>
            </a:r>
            <a:r>
              <a:rPr lang="en-IN" i="1" dirty="0"/>
              <a:t>edges</a:t>
            </a:r>
            <a:r>
              <a:rPr lang="en-IN" dirty="0"/>
              <a:t>.</a:t>
            </a:r>
          </a:p>
          <a:p>
            <a:r>
              <a:rPr lang="en-IN" dirty="0"/>
              <a:t>Edge detection includes a variety of mathematical methods that aim at identifying points in a digital image at which the image brightness changes sharply or, more formally, has discontinuities. </a:t>
            </a:r>
          </a:p>
          <a:p>
            <a:r>
              <a:rPr lang="en-IN" dirty="0"/>
              <a:t>Edge detection is a fundamental tool in image processing, machine vision and computer vision, particularly in the areas of feature detection and feature extraction.</a:t>
            </a:r>
          </a:p>
        </p:txBody>
      </p:sp>
      <p:pic>
        <p:nvPicPr>
          <p:cNvPr id="1026" name="Picture 2" descr="Shannon Edge Detector for Grayscale Images - File Exchan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1415" y="4095432"/>
            <a:ext cx="4507865" cy="222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973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B7D91-E3E3-4903-821E-05B980DEBBBD}"/>
              </a:ext>
            </a:extLst>
          </p:cNvPr>
          <p:cNvSpPr>
            <a:spLocks noGrp="1"/>
          </p:cNvSpPr>
          <p:nvPr>
            <p:ph type="title"/>
          </p:nvPr>
        </p:nvSpPr>
        <p:spPr/>
        <p:txBody>
          <a:bodyPr/>
          <a:lstStyle/>
          <a:p>
            <a:r>
              <a:rPr lang="en-IN" dirty="0"/>
              <a:t>Types of Edge Detection Methods</a:t>
            </a:r>
          </a:p>
        </p:txBody>
      </p:sp>
      <p:sp>
        <p:nvSpPr>
          <p:cNvPr id="3" name="Content Placeholder 2">
            <a:extLst>
              <a:ext uri="{FF2B5EF4-FFF2-40B4-BE49-F238E27FC236}">
                <a16:creationId xmlns:a16="http://schemas.microsoft.com/office/drawing/2014/main" id="{276BD40A-D77F-4DAA-B9F4-9BD4D84FB207}"/>
              </a:ext>
            </a:extLst>
          </p:cNvPr>
          <p:cNvSpPr>
            <a:spLocks noGrp="1"/>
          </p:cNvSpPr>
          <p:nvPr>
            <p:ph idx="1"/>
          </p:nvPr>
        </p:nvSpPr>
        <p:spPr>
          <a:xfrm>
            <a:off x="661836" y="1509660"/>
            <a:ext cx="8596668" cy="3880773"/>
          </a:xfrm>
        </p:spPr>
        <p:txBody>
          <a:bodyPr/>
          <a:lstStyle/>
          <a:p>
            <a:r>
              <a:rPr lang="en-IN" dirty="0"/>
              <a:t>Sobel Edge Detector</a:t>
            </a:r>
          </a:p>
          <a:p>
            <a:r>
              <a:rPr lang="en-IN" dirty="0"/>
              <a:t>Prewitt Edge Detector</a:t>
            </a:r>
          </a:p>
          <a:p>
            <a:r>
              <a:rPr lang="en-IN" dirty="0"/>
              <a:t>Laplacian Edge Detector</a:t>
            </a:r>
          </a:p>
          <a:p>
            <a:r>
              <a:rPr lang="en-IN" dirty="0"/>
              <a:t>Canny Edge Detector</a:t>
            </a:r>
          </a:p>
          <a:p>
            <a:endParaRPr lang="en-IN" dirty="0"/>
          </a:p>
        </p:txBody>
      </p:sp>
    </p:spTree>
    <p:extLst>
      <p:ext uri="{BB962C8B-B14F-4D97-AF65-F5344CB8AC3E}">
        <p14:creationId xmlns:p14="http://schemas.microsoft.com/office/powerpoint/2010/main" val="868088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1BD1-E9FE-45C2-827B-D4FF97D92818}"/>
              </a:ext>
            </a:extLst>
          </p:cNvPr>
          <p:cNvSpPr>
            <a:spLocks noGrp="1"/>
          </p:cNvSpPr>
          <p:nvPr>
            <p:ph type="title"/>
          </p:nvPr>
        </p:nvSpPr>
        <p:spPr/>
        <p:txBody>
          <a:bodyPr/>
          <a:lstStyle/>
          <a:p>
            <a:r>
              <a:rPr lang="en-IN" dirty="0"/>
              <a:t>Sobel Edge Detector</a:t>
            </a:r>
          </a:p>
        </p:txBody>
      </p:sp>
      <p:sp>
        <p:nvSpPr>
          <p:cNvPr id="3" name="Content Placeholder 2">
            <a:extLst>
              <a:ext uri="{FF2B5EF4-FFF2-40B4-BE49-F238E27FC236}">
                <a16:creationId xmlns:a16="http://schemas.microsoft.com/office/drawing/2014/main" id="{AA215B4F-3464-4154-957E-5C73FBA808A2}"/>
              </a:ext>
            </a:extLst>
          </p:cNvPr>
          <p:cNvSpPr>
            <a:spLocks noGrp="1"/>
          </p:cNvSpPr>
          <p:nvPr>
            <p:ph idx="1"/>
          </p:nvPr>
        </p:nvSpPr>
        <p:spPr>
          <a:xfrm>
            <a:off x="621675" y="1309799"/>
            <a:ext cx="8596668" cy="4938601"/>
          </a:xfrm>
        </p:spPr>
        <p:txBody>
          <a:bodyPr>
            <a:normAutofit lnSpcReduction="10000"/>
          </a:bodyPr>
          <a:lstStyle/>
          <a:p>
            <a:r>
              <a:rPr lang="en-IN" dirty="0"/>
              <a:t>The Sobel is one of the most commonly used edge detectors. It is based on convolving the image with a small, separable, and integer valued filter in horizontal and vertical direction and is therefore relatively inexpensive in terms of computations. The Sobel edge enhancement filter has the advantage of providing differentiating (which gives the edge response) and smoothing (which reduces noise) concurrently.</a:t>
            </a:r>
          </a:p>
          <a:p>
            <a:r>
              <a:rPr lang="en-IN" dirty="0"/>
              <a:t>The major difference is that in </a:t>
            </a:r>
            <a:r>
              <a:rPr lang="en-IN" dirty="0" err="1"/>
              <a:t>sobel</a:t>
            </a:r>
            <a:r>
              <a:rPr lang="en-IN" dirty="0"/>
              <a:t> operator the coefficients of masks are not fixed and they can be adjusted according to our requirement unless they do not violate any property of derivative masks.</a:t>
            </a:r>
          </a:p>
          <a:p>
            <a:endParaRPr lang="en-IN" dirty="0"/>
          </a:p>
          <a:p>
            <a:endParaRPr lang="en-IN" dirty="0"/>
          </a:p>
          <a:p>
            <a:endParaRPr lang="en-IN" dirty="0"/>
          </a:p>
          <a:p>
            <a:endParaRPr lang="en-IN" dirty="0"/>
          </a:p>
          <a:p>
            <a:r>
              <a:rPr lang="en-IN" dirty="0"/>
              <a:t>Advantages : Simple to use, able to detect edge with their orientation.</a:t>
            </a:r>
          </a:p>
          <a:p>
            <a:r>
              <a:rPr lang="en-IN" dirty="0"/>
              <a:t>Disadvantages: Sensitive to noise, low accuracy.</a:t>
            </a:r>
          </a:p>
          <a:p>
            <a:endParaRPr lang="en-IN" dirty="0"/>
          </a:p>
        </p:txBody>
      </p:sp>
      <p:pic>
        <p:nvPicPr>
          <p:cNvPr id="5" name="Picture 4">
            <a:extLst>
              <a:ext uri="{FF2B5EF4-FFF2-40B4-BE49-F238E27FC236}">
                <a16:creationId xmlns:a16="http://schemas.microsoft.com/office/drawing/2014/main" id="{D9E4624E-A8B2-4A24-9B13-83F6A2484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175" y="3708984"/>
            <a:ext cx="4709729" cy="1500136"/>
          </a:xfrm>
          <a:prstGeom prst="rect">
            <a:avLst/>
          </a:prstGeom>
        </p:spPr>
      </p:pic>
    </p:spTree>
    <p:extLst>
      <p:ext uri="{BB962C8B-B14F-4D97-AF65-F5344CB8AC3E}">
        <p14:creationId xmlns:p14="http://schemas.microsoft.com/office/powerpoint/2010/main" val="1256515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6D9BEC-A10B-4AF3-9364-5996EE8D5243}"/>
              </a:ext>
            </a:extLst>
          </p:cNvPr>
          <p:cNvSpPr>
            <a:spLocks noGrp="1"/>
          </p:cNvSpPr>
          <p:nvPr>
            <p:ph type="title"/>
          </p:nvPr>
        </p:nvSpPr>
        <p:spPr/>
        <p:txBody>
          <a:bodyPr/>
          <a:lstStyle/>
          <a:p>
            <a:r>
              <a:rPr lang="en-IN" dirty="0"/>
              <a:t>Working of Sobel Edge Detector</a:t>
            </a:r>
          </a:p>
        </p:txBody>
      </p:sp>
      <p:sp>
        <p:nvSpPr>
          <p:cNvPr id="7" name="Text Placeholder 6">
            <a:extLst>
              <a:ext uri="{FF2B5EF4-FFF2-40B4-BE49-F238E27FC236}">
                <a16:creationId xmlns:a16="http://schemas.microsoft.com/office/drawing/2014/main" id="{8E9979D4-7E5F-4C7B-BF6A-1EBB56E6E82D}"/>
              </a:ext>
            </a:extLst>
          </p:cNvPr>
          <p:cNvSpPr>
            <a:spLocks noGrp="1"/>
          </p:cNvSpPr>
          <p:nvPr>
            <p:ph type="body" idx="1"/>
          </p:nvPr>
        </p:nvSpPr>
        <p:spPr>
          <a:xfrm>
            <a:off x="675746" y="1322427"/>
            <a:ext cx="4185623" cy="576262"/>
          </a:xfrm>
        </p:spPr>
        <p:txBody>
          <a:bodyPr/>
          <a:lstStyle/>
          <a:p>
            <a:r>
              <a:rPr lang="en-IN" b="1" dirty="0"/>
              <a:t>Sobel Vertical Mask</a:t>
            </a:r>
          </a:p>
        </p:txBody>
      </p:sp>
      <p:sp>
        <p:nvSpPr>
          <p:cNvPr id="5" name="Content Placeholder 4">
            <a:extLst>
              <a:ext uri="{FF2B5EF4-FFF2-40B4-BE49-F238E27FC236}">
                <a16:creationId xmlns:a16="http://schemas.microsoft.com/office/drawing/2014/main" id="{144CD641-111F-4D4F-821A-BB9BF64F47FB}"/>
              </a:ext>
            </a:extLst>
          </p:cNvPr>
          <p:cNvSpPr>
            <a:spLocks noGrp="1"/>
          </p:cNvSpPr>
          <p:nvPr>
            <p:ph sz="half" idx="2"/>
          </p:nvPr>
        </p:nvSpPr>
        <p:spPr>
          <a:xfrm>
            <a:off x="675745" y="1898689"/>
            <a:ext cx="4185623" cy="4142673"/>
          </a:xfrm>
        </p:spPr>
        <p:txBody>
          <a:bodyPr>
            <a:normAutofit fontScale="92500" lnSpcReduction="20000"/>
          </a:bodyPr>
          <a:lstStyle/>
          <a:p>
            <a:r>
              <a:rPr lang="en-IN" dirty="0"/>
              <a:t>When we apply this mask on the image it prominent vertical edges. It simply works like as first order derivate and calculates the difference of pixel intensities in a edge region.</a:t>
            </a:r>
          </a:p>
          <a:p>
            <a:r>
              <a:rPr lang="en-IN" dirty="0"/>
              <a:t>As the centre column is of zero so it does not include the original values of an image but rather it calculates the difference of right and left pixel values around that edge. Also the centre values of both the first and third column is 2 and -2 respectively.</a:t>
            </a:r>
          </a:p>
          <a:p>
            <a:r>
              <a:rPr lang="en-IN" dirty="0"/>
              <a:t>This give more weight age to the pixel values around the edge region. This increase the edge intensity and it become enhanced comparatively to the original image.</a:t>
            </a:r>
          </a:p>
        </p:txBody>
      </p:sp>
      <p:sp>
        <p:nvSpPr>
          <p:cNvPr id="8" name="Text Placeholder 7">
            <a:extLst>
              <a:ext uri="{FF2B5EF4-FFF2-40B4-BE49-F238E27FC236}">
                <a16:creationId xmlns:a16="http://schemas.microsoft.com/office/drawing/2014/main" id="{B0EC208D-FEC2-4F92-84B8-695E8E616E60}"/>
              </a:ext>
            </a:extLst>
          </p:cNvPr>
          <p:cNvSpPr>
            <a:spLocks noGrp="1"/>
          </p:cNvSpPr>
          <p:nvPr>
            <p:ph type="body" sz="quarter" idx="3"/>
          </p:nvPr>
        </p:nvSpPr>
        <p:spPr>
          <a:xfrm>
            <a:off x="5088384" y="1322427"/>
            <a:ext cx="4185618" cy="576262"/>
          </a:xfrm>
        </p:spPr>
        <p:txBody>
          <a:bodyPr/>
          <a:lstStyle/>
          <a:p>
            <a:r>
              <a:rPr lang="en-IN" b="1" dirty="0"/>
              <a:t>Sobel Horizontal Mask</a:t>
            </a:r>
          </a:p>
        </p:txBody>
      </p:sp>
      <p:sp>
        <p:nvSpPr>
          <p:cNvPr id="6" name="Content Placeholder 5">
            <a:extLst>
              <a:ext uri="{FF2B5EF4-FFF2-40B4-BE49-F238E27FC236}">
                <a16:creationId xmlns:a16="http://schemas.microsoft.com/office/drawing/2014/main" id="{1B45DFD1-7F3F-4B05-9635-2C6B9D1665EE}"/>
              </a:ext>
            </a:extLst>
          </p:cNvPr>
          <p:cNvSpPr>
            <a:spLocks noGrp="1"/>
          </p:cNvSpPr>
          <p:nvPr>
            <p:ph sz="quarter" idx="4"/>
          </p:nvPr>
        </p:nvSpPr>
        <p:spPr>
          <a:xfrm>
            <a:off x="5088384" y="1898689"/>
            <a:ext cx="4185617" cy="4142673"/>
          </a:xfrm>
        </p:spPr>
        <p:txBody>
          <a:bodyPr>
            <a:normAutofit lnSpcReduction="10000"/>
          </a:bodyPr>
          <a:lstStyle/>
          <a:p>
            <a:r>
              <a:rPr lang="en-IN" dirty="0"/>
              <a:t>This mask will prominent the horizontal edges in an image. It also works on the principle of above mask and calculates difference among the pixel intensities of a particular edge. As the centre row of mask is consist of zeros so it does not include the original values of edge in the image but rather it calculate the difference of above and below pixel intensities of the particular edge. Thus increasing the sudden change of intensities and making the edge more visible.</a:t>
            </a:r>
          </a:p>
        </p:txBody>
      </p:sp>
    </p:spTree>
    <p:extLst>
      <p:ext uri="{BB962C8B-B14F-4D97-AF65-F5344CB8AC3E}">
        <p14:creationId xmlns:p14="http://schemas.microsoft.com/office/powerpoint/2010/main" val="2996978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1BD1-E9FE-45C2-827B-D4FF97D92818}"/>
              </a:ext>
            </a:extLst>
          </p:cNvPr>
          <p:cNvSpPr>
            <a:spLocks noGrp="1"/>
          </p:cNvSpPr>
          <p:nvPr>
            <p:ph type="title"/>
          </p:nvPr>
        </p:nvSpPr>
        <p:spPr/>
        <p:txBody>
          <a:bodyPr/>
          <a:lstStyle/>
          <a:p>
            <a:r>
              <a:rPr lang="en-IN" dirty="0"/>
              <a:t>Prewitt Edge Detector</a:t>
            </a:r>
          </a:p>
        </p:txBody>
      </p:sp>
      <p:sp>
        <p:nvSpPr>
          <p:cNvPr id="3" name="Content Placeholder 2">
            <a:extLst>
              <a:ext uri="{FF2B5EF4-FFF2-40B4-BE49-F238E27FC236}">
                <a16:creationId xmlns:a16="http://schemas.microsoft.com/office/drawing/2014/main" id="{AA215B4F-3464-4154-957E-5C73FBA808A2}"/>
              </a:ext>
            </a:extLst>
          </p:cNvPr>
          <p:cNvSpPr>
            <a:spLocks noGrp="1"/>
          </p:cNvSpPr>
          <p:nvPr>
            <p:ph idx="1"/>
          </p:nvPr>
        </p:nvSpPr>
        <p:spPr>
          <a:xfrm>
            <a:off x="701187" y="1293897"/>
            <a:ext cx="8596668" cy="3880773"/>
          </a:xfrm>
        </p:spPr>
        <p:txBody>
          <a:bodyPr>
            <a:normAutofit lnSpcReduction="10000"/>
          </a:bodyPr>
          <a:lstStyle/>
          <a:p>
            <a:r>
              <a:rPr lang="en-IN" dirty="0"/>
              <a:t>Prewitt operator is similar to the Sobel operator and is used for detecting vertical and horizontal edges in images. However, unlike the Sobel, this operator does not place any emphasis on the pixels that are closer to the centre of the mask.</a:t>
            </a:r>
          </a:p>
          <a:p>
            <a:endParaRPr lang="en-IN" dirty="0"/>
          </a:p>
          <a:p>
            <a:endParaRPr lang="en-IN" dirty="0"/>
          </a:p>
          <a:p>
            <a:endParaRPr lang="en-IN" dirty="0"/>
          </a:p>
          <a:p>
            <a:endParaRPr lang="en-IN" dirty="0"/>
          </a:p>
          <a:p>
            <a:pPr marL="0" indent="0">
              <a:buNone/>
            </a:pPr>
            <a:endParaRPr lang="en-IN" dirty="0"/>
          </a:p>
          <a:p>
            <a:r>
              <a:rPr lang="en-IN" dirty="0"/>
              <a:t>Advantages : Simple to use, able to detect edge with their orientation.</a:t>
            </a:r>
          </a:p>
          <a:p>
            <a:r>
              <a:rPr lang="en-IN" dirty="0"/>
              <a:t>Disadvantages: Sensitive to noise, low accuracy.</a:t>
            </a:r>
          </a:p>
          <a:p>
            <a:endParaRPr lang="en-IN" dirty="0"/>
          </a:p>
        </p:txBody>
      </p:sp>
      <p:pic>
        <p:nvPicPr>
          <p:cNvPr id="5" name="Picture 4">
            <a:extLst>
              <a:ext uri="{FF2B5EF4-FFF2-40B4-BE49-F238E27FC236}">
                <a16:creationId xmlns:a16="http://schemas.microsoft.com/office/drawing/2014/main" id="{A6B2755E-7B4D-4F47-BC13-A10353FD9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965" y="2595562"/>
            <a:ext cx="5153025" cy="1666875"/>
          </a:xfrm>
          <a:prstGeom prst="rect">
            <a:avLst/>
          </a:prstGeom>
        </p:spPr>
      </p:pic>
    </p:spTree>
    <p:extLst>
      <p:ext uri="{BB962C8B-B14F-4D97-AF65-F5344CB8AC3E}">
        <p14:creationId xmlns:p14="http://schemas.microsoft.com/office/powerpoint/2010/main" val="1253879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88A3F4-7C53-4B0A-B104-382E37872570}"/>
              </a:ext>
            </a:extLst>
          </p:cNvPr>
          <p:cNvSpPr>
            <a:spLocks noGrp="1"/>
          </p:cNvSpPr>
          <p:nvPr>
            <p:ph type="title"/>
          </p:nvPr>
        </p:nvSpPr>
        <p:spPr/>
        <p:txBody>
          <a:bodyPr/>
          <a:lstStyle/>
          <a:p>
            <a:r>
              <a:rPr lang="en-IN" dirty="0"/>
              <a:t>Working of Prewitt Edge Detector</a:t>
            </a:r>
          </a:p>
        </p:txBody>
      </p:sp>
      <p:sp>
        <p:nvSpPr>
          <p:cNvPr id="5" name="Text Placeholder 4">
            <a:extLst>
              <a:ext uri="{FF2B5EF4-FFF2-40B4-BE49-F238E27FC236}">
                <a16:creationId xmlns:a16="http://schemas.microsoft.com/office/drawing/2014/main" id="{3DB6E024-7085-48B3-92F1-C83CA3C9B2D8}"/>
              </a:ext>
            </a:extLst>
          </p:cNvPr>
          <p:cNvSpPr>
            <a:spLocks noGrp="1"/>
          </p:cNvSpPr>
          <p:nvPr>
            <p:ph type="body" idx="1"/>
          </p:nvPr>
        </p:nvSpPr>
        <p:spPr>
          <a:xfrm>
            <a:off x="675746" y="1265244"/>
            <a:ext cx="4185623" cy="576262"/>
          </a:xfrm>
        </p:spPr>
        <p:txBody>
          <a:bodyPr/>
          <a:lstStyle/>
          <a:p>
            <a:r>
              <a:rPr lang="en-IN" dirty="0"/>
              <a:t>Prewitt Vertical Mask</a:t>
            </a:r>
          </a:p>
        </p:txBody>
      </p:sp>
      <p:sp>
        <p:nvSpPr>
          <p:cNvPr id="6" name="Content Placeholder 5">
            <a:extLst>
              <a:ext uri="{FF2B5EF4-FFF2-40B4-BE49-F238E27FC236}">
                <a16:creationId xmlns:a16="http://schemas.microsoft.com/office/drawing/2014/main" id="{33375621-68FC-46CC-866E-9BB3925469C9}"/>
              </a:ext>
            </a:extLst>
          </p:cNvPr>
          <p:cNvSpPr>
            <a:spLocks noGrp="1"/>
          </p:cNvSpPr>
          <p:nvPr>
            <p:ph sz="half" idx="2"/>
          </p:nvPr>
        </p:nvSpPr>
        <p:spPr>
          <a:xfrm>
            <a:off x="675745" y="1841506"/>
            <a:ext cx="4185623" cy="4199857"/>
          </a:xfrm>
        </p:spPr>
        <p:txBody>
          <a:bodyPr>
            <a:normAutofit/>
          </a:bodyPr>
          <a:lstStyle/>
          <a:p>
            <a:r>
              <a:rPr lang="en-IN" dirty="0"/>
              <a:t>When we apply this mask on the image it prominent vertical edges. It simply works like as first order derivate and calculates the difference of pixel intensities in a edge region. As the </a:t>
            </a:r>
            <a:r>
              <a:rPr lang="en-IN" dirty="0" err="1"/>
              <a:t>center</a:t>
            </a:r>
            <a:r>
              <a:rPr lang="en-IN" dirty="0"/>
              <a:t> column is of zero so it does not include the original values of an image but rather it calculates the difference of right and left pixel values around that edge. This increase the edge intensity and it become enhanced comparatively to the original image.</a:t>
            </a:r>
          </a:p>
        </p:txBody>
      </p:sp>
      <p:sp>
        <p:nvSpPr>
          <p:cNvPr id="7" name="Text Placeholder 6">
            <a:extLst>
              <a:ext uri="{FF2B5EF4-FFF2-40B4-BE49-F238E27FC236}">
                <a16:creationId xmlns:a16="http://schemas.microsoft.com/office/drawing/2014/main" id="{D5757422-9BF5-423B-A772-62250645D463}"/>
              </a:ext>
            </a:extLst>
          </p:cNvPr>
          <p:cNvSpPr>
            <a:spLocks noGrp="1"/>
          </p:cNvSpPr>
          <p:nvPr>
            <p:ph type="body" sz="quarter" idx="3"/>
          </p:nvPr>
        </p:nvSpPr>
        <p:spPr>
          <a:xfrm>
            <a:off x="5088384" y="1265244"/>
            <a:ext cx="4185618" cy="576262"/>
          </a:xfrm>
        </p:spPr>
        <p:txBody>
          <a:bodyPr/>
          <a:lstStyle/>
          <a:p>
            <a:r>
              <a:rPr lang="en-IN" dirty="0"/>
              <a:t>Prewitt Horizontal Mask</a:t>
            </a:r>
          </a:p>
        </p:txBody>
      </p:sp>
      <p:sp>
        <p:nvSpPr>
          <p:cNvPr id="8" name="Content Placeholder 7">
            <a:extLst>
              <a:ext uri="{FF2B5EF4-FFF2-40B4-BE49-F238E27FC236}">
                <a16:creationId xmlns:a16="http://schemas.microsoft.com/office/drawing/2014/main" id="{17D79CE2-7580-43A2-BBB7-D3E06734689A}"/>
              </a:ext>
            </a:extLst>
          </p:cNvPr>
          <p:cNvSpPr>
            <a:spLocks noGrp="1"/>
          </p:cNvSpPr>
          <p:nvPr>
            <p:ph sz="quarter" idx="4"/>
          </p:nvPr>
        </p:nvSpPr>
        <p:spPr>
          <a:xfrm>
            <a:off x="5088384" y="1841507"/>
            <a:ext cx="4185617" cy="4199856"/>
          </a:xfrm>
        </p:spPr>
        <p:txBody>
          <a:bodyPr>
            <a:normAutofit fontScale="85000" lnSpcReduction="20000"/>
          </a:bodyPr>
          <a:lstStyle/>
          <a:p>
            <a:r>
              <a:rPr lang="en-IN" dirty="0"/>
              <a:t>This mask will prominent the horizontal edges in an image. It also works on the principle of above mask and calculates difference among the pixel intensities of a particular edge. As the </a:t>
            </a:r>
            <a:r>
              <a:rPr lang="en-IN" dirty="0" err="1"/>
              <a:t>center</a:t>
            </a:r>
            <a:r>
              <a:rPr lang="en-IN" dirty="0"/>
              <a:t> row of mask is consist of zeros so it does not include the original values of edge in the image but rather it calculate the difference of above and below pixel intensities of the particular edge. Thus increasing the sudden change of intensities and making the edge more visible. Both the above masks follow the principle of derivate mask. Both masks have opposite sign in them and both masks sum equals to zero. The third condition will not be applicable in this operator as both the above masks are standardize and we can’t change the value in them.</a:t>
            </a:r>
          </a:p>
        </p:txBody>
      </p:sp>
    </p:spTree>
    <p:extLst>
      <p:ext uri="{BB962C8B-B14F-4D97-AF65-F5344CB8AC3E}">
        <p14:creationId xmlns:p14="http://schemas.microsoft.com/office/powerpoint/2010/main" val="3327299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1BD1-E9FE-45C2-827B-D4FF97D92818}"/>
              </a:ext>
            </a:extLst>
          </p:cNvPr>
          <p:cNvSpPr>
            <a:spLocks noGrp="1"/>
          </p:cNvSpPr>
          <p:nvPr>
            <p:ph type="title"/>
          </p:nvPr>
        </p:nvSpPr>
        <p:spPr/>
        <p:txBody>
          <a:bodyPr/>
          <a:lstStyle/>
          <a:p>
            <a:r>
              <a:rPr lang="en-IN" dirty="0"/>
              <a:t>Laplacian Edge Detector</a:t>
            </a:r>
          </a:p>
        </p:txBody>
      </p:sp>
      <p:sp>
        <p:nvSpPr>
          <p:cNvPr id="3" name="Content Placeholder 2">
            <a:extLst>
              <a:ext uri="{FF2B5EF4-FFF2-40B4-BE49-F238E27FC236}">
                <a16:creationId xmlns:a16="http://schemas.microsoft.com/office/drawing/2014/main" id="{AA215B4F-3464-4154-957E-5C73FBA808A2}"/>
              </a:ext>
            </a:extLst>
          </p:cNvPr>
          <p:cNvSpPr>
            <a:spLocks noGrp="1"/>
          </p:cNvSpPr>
          <p:nvPr>
            <p:ph idx="1"/>
          </p:nvPr>
        </p:nvSpPr>
        <p:spPr>
          <a:xfrm>
            <a:off x="677334" y="1349556"/>
            <a:ext cx="8596668" cy="3880773"/>
          </a:xfrm>
        </p:spPr>
        <p:txBody>
          <a:bodyPr>
            <a:normAutofit fontScale="92500" lnSpcReduction="20000"/>
          </a:bodyPr>
          <a:lstStyle/>
          <a:p>
            <a:r>
              <a:rPr lang="en-IN" dirty="0"/>
              <a:t>Laplacian is somewhat different from the methods we have discussed so far. Unlike the Sobel and Prewitt’s edge detectors, the Laplacian edge detector uses only one kernel. It calculates second order derivatives in a single pass. Two commonly used small kernels are:</a:t>
            </a:r>
          </a:p>
          <a:p>
            <a:endParaRPr lang="en-IN" dirty="0"/>
          </a:p>
          <a:p>
            <a:endParaRPr lang="en-IN" dirty="0"/>
          </a:p>
          <a:p>
            <a:endParaRPr lang="en-IN" dirty="0"/>
          </a:p>
          <a:p>
            <a:endParaRPr lang="en-IN" dirty="0"/>
          </a:p>
          <a:p>
            <a:endParaRPr lang="en-IN" dirty="0"/>
          </a:p>
          <a:p>
            <a:pPr marL="0" indent="0">
              <a:buNone/>
            </a:pPr>
            <a:endParaRPr lang="en-IN" dirty="0"/>
          </a:p>
          <a:p>
            <a:r>
              <a:rPr lang="en-IN" dirty="0"/>
              <a:t>Advantages : Fixed characteristics, able to detect edges with their orientation.</a:t>
            </a:r>
          </a:p>
          <a:p>
            <a:r>
              <a:rPr lang="en-IN" dirty="0"/>
              <a:t>Disadvantages: Sensitive to noise, low accuracy, diffraction by existing edges.</a:t>
            </a:r>
          </a:p>
          <a:p>
            <a:pPr marL="0" indent="0">
              <a:buNone/>
            </a:pPr>
            <a:endParaRPr lang="en-IN" dirty="0"/>
          </a:p>
        </p:txBody>
      </p:sp>
      <p:pic>
        <p:nvPicPr>
          <p:cNvPr id="5" name="Picture 4">
            <a:extLst>
              <a:ext uri="{FF2B5EF4-FFF2-40B4-BE49-F238E27FC236}">
                <a16:creationId xmlns:a16="http://schemas.microsoft.com/office/drawing/2014/main" id="{84225360-DFB6-4444-B318-62FEA177F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177" y="2665675"/>
            <a:ext cx="3048000" cy="1333500"/>
          </a:xfrm>
          <a:prstGeom prst="rect">
            <a:avLst/>
          </a:prstGeom>
        </p:spPr>
      </p:pic>
    </p:spTree>
    <p:extLst>
      <p:ext uri="{BB962C8B-B14F-4D97-AF65-F5344CB8AC3E}">
        <p14:creationId xmlns:p14="http://schemas.microsoft.com/office/powerpoint/2010/main" val="3852421014"/>
      </p:ext>
    </p:extLst>
  </p:cSld>
  <p:clrMapOvr>
    <a:masterClrMapping/>
  </p:clrMapOvr>
</p:sld>
</file>

<file path=ppt/theme/theme1.xml><?xml version="1.0" encoding="utf-8"?>
<a:theme xmlns:a="http://schemas.openxmlformats.org/drawingml/2006/main" name="Face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11136</TotalTime>
  <Words>1650</Words>
  <Application>Microsoft Office PowerPoint</Application>
  <PresentationFormat>Widescreen</PresentationFormat>
  <Paragraphs>143</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Trebuchet MS</vt:lpstr>
      <vt:lpstr>Wingdings 3</vt:lpstr>
      <vt:lpstr>Facet</vt:lpstr>
      <vt:lpstr>Document Scanner using Various Edge Detection Techniques Mini - Project </vt:lpstr>
      <vt:lpstr>Table of Contents</vt:lpstr>
      <vt:lpstr>What is Edge Detection?</vt:lpstr>
      <vt:lpstr>Types of Edge Detection Methods</vt:lpstr>
      <vt:lpstr>Sobel Edge Detector</vt:lpstr>
      <vt:lpstr>Working of Sobel Edge Detector</vt:lpstr>
      <vt:lpstr>Prewitt Edge Detector</vt:lpstr>
      <vt:lpstr>Working of Prewitt Edge Detector</vt:lpstr>
      <vt:lpstr>Laplacian Edge Detector</vt:lpstr>
      <vt:lpstr>Working of Laplacian Edge Detector</vt:lpstr>
      <vt:lpstr>Canny Edge Detector</vt:lpstr>
      <vt:lpstr>Comparing Results</vt:lpstr>
      <vt:lpstr>Smoothing </vt:lpstr>
      <vt:lpstr>Computing Gradients</vt:lpstr>
      <vt:lpstr>Non Maximum Suppression </vt:lpstr>
      <vt:lpstr>Hysteresis Thresholding</vt:lpstr>
      <vt:lpstr>Steps for Document Scanner</vt:lpstr>
      <vt:lpstr>Contour Detection</vt:lpstr>
      <vt:lpstr>Perspective Transform</vt:lpstr>
      <vt:lpstr>Contrast Adjustment and Final Result</vt:lpstr>
      <vt:lpstr>Limitations of Canny Edge Detection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 Kumar</dc:creator>
  <cp:lastModifiedBy>Aman Kumar</cp:lastModifiedBy>
  <cp:revision>53</cp:revision>
  <dcterms:created xsi:type="dcterms:W3CDTF">2020-06-13T10:20:52Z</dcterms:created>
  <dcterms:modified xsi:type="dcterms:W3CDTF">2020-06-30T04:34:59Z</dcterms:modified>
</cp:coreProperties>
</file>